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6" r:id="rId14"/>
    <p:sldId id="268" r:id="rId15"/>
    <p:sldId id="269" r:id="rId16"/>
    <p:sldId id="270" r:id="rId17"/>
    <p:sldId id="271" r:id="rId18"/>
    <p:sldId id="272" r:id="rId19"/>
    <p:sldId id="273"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Steven Ellair" initials="SE" lastIdx="6" clrIdx="1">
    <p:extLst>
      <p:ext uri="{19B8F6BF-5375-455C-9EA6-DF929625EA0E}">
        <p15:presenceInfo xmlns:p15="http://schemas.microsoft.com/office/powerpoint/2012/main" userId="S::sellair@smp.org::ad70234c-dccd-497b-bfbd-5adad4a1a918" providerId="AD"/>
      </p:ext>
    </p:extLst>
  </p:cmAuthor>
  <p:cmAuthor id="3" name="Caren Yang" initials="CY" lastIdx="1" clrIdx="2">
    <p:extLst>
      <p:ext uri="{19B8F6BF-5375-455C-9EA6-DF929625EA0E}">
        <p15:presenceInfo xmlns:p15="http://schemas.microsoft.com/office/powerpoint/2012/main" userId="S::cyang@smp.org::c07c1777-f2c6-4df3-ab1f-595b6a8c38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5918" autoAdjust="0"/>
  </p:normalViewPr>
  <p:slideViewPr>
    <p:cSldViewPr>
      <p:cViewPr>
        <p:scale>
          <a:sx n="100" d="100"/>
          <a:sy n="100" d="100"/>
        </p:scale>
        <p:origin x="41" y="-247"/>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12/3/2020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Burkin Denis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Remind the students of the little deaths we experience in our everyday lives: the loss of a friendship, unfair treatment, illness, suffering. But because of Baptism, we face these little deaths in Christ, with Christ, and through Christ. Because of Christ we can look beyond our earthly sufferings, traveling through the way of the Cross, to resurrection with him.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Plastilinna/Shutterstock.com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dirty="0">
                <a:solidFill>
                  <a:schemeClr val="bg1">
                    <a:lumMod val="65000"/>
                  </a:schemeClr>
                </a:solidFill>
              </a:rPr>
              <a:t>Notes: </a:t>
            </a:r>
            <a:r>
              <a:rPr lang="en-US" dirty="0"/>
              <a:t>Remind the students that Baptism requires ongoing conversion. We have to continually turn toward God every day.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8889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MIA Studio / Shutterstock.com</a:t>
            </a:r>
          </a:p>
          <a:p>
            <a:endParaRPr lang="en-US" b="1" dirty="0">
              <a:solidFill>
                <a:srgbClr val="FF0000"/>
              </a:solidFill>
            </a:endParaRPr>
          </a:p>
          <a:p>
            <a:r>
              <a:rPr lang="en-US" i="1" dirty="0"/>
              <a:t>Notes: </a:t>
            </a:r>
            <a:r>
              <a:rPr lang="en-US" dirty="0"/>
              <a:t>Baptism gives us a share in the priesthood of Christ. This is called the common priesthood of the faithful. We exercise our baptismal priesthood through our participation in Christ’s mission as priest, prophet, and king.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Angelo Giampiccolo / Shutterstock.com</a:t>
            </a:r>
          </a:p>
          <a:p>
            <a:endParaRPr lang="en-US" dirty="0"/>
          </a:p>
          <a:p>
            <a:r>
              <a:rPr lang="en-US" i="1" dirty="0"/>
              <a:t>Notes: </a:t>
            </a:r>
            <a:r>
              <a:rPr lang="en-US" dirty="0"/>
              <a:t>Ask the students if they know who their godparents are and why they were chosen for this very special honor by their parents. If you have time, you may want to ask the students to talk to a partner about the responsibilities of being a godparent. There are misconceptions that the godparents will raise the child if something happens to the parents when the child is still a minor. How does this differ from the Church’s teachings on the responsibilities of godparents?</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2527239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Barbara_Krupa/Shutterstock.com</a:t>
            </a:r>
          </a:p>
          <a:p>
            <a:endParaRPr lang="en-US" b="1" dirty="0">
              <a:solidFill>
                <a:srgbClr val="FF0000"/>
              </a:solidFill>
            </a:endParaRPr>
          </a:p>
          <a:p>
            <a:r>
              <a:rPr lang="en-US" b="0" i="1" dirty="0">
                <a:solidFill>
                  <a:srgbClr val="FF0000"/>
                </a:solidFill>
              </a:rPr>
              <a:t>Notes: </a:t>
            </a:r>
            <a:r>
              <a:rPr lang="en-US" b="0" dirty="0">
                <a:solidFill>
                  <a:srgbClr val="FF0000"/>
                </a:solidFill>
              </a:rPr>
              <a:t>Ask the students if they have ever been a witness to a Baptism during Mass. Do they recall who the minister of the sacrament was?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305858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 sweet marshmallow / Shutterstock.com</a:t>
            </a:r>
          </a:p>
          <a:p>
            <a:endParaRPr lang="en-US" b="0" dirty="0">
              <a:solidFill>
                <a:srgbClr val="FF0000"/>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3102378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mylu/Shutterstock.com</a:t>
            </a:r>
          </a:p>
          <a:p>
            <a:endParaRPr lang="en-US" i="1" dirty="0"/>
          </a:p>
          <a:p>
            <a:r>
              <a:rPr lang="en-US" i="1" dirty="0"/>
              <a:t>Notes: </a:t>
            </a:r>
            <a:r>
              <a:rPr lang="en-US" dirty="0"/>
              <a:t>After Baptism, the child is anointed on the crown of the head with the chrism of salvation, Sacred Chrism. This newly baptized child is now a child of God, a priest, prophet, and king in Jesus Christ.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328263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Bacharz/Shutterstock.com</a:t>
            </a:r>
          </a:p>
          <a:p>
            <a:endParaRPr lang="en-US" i="1" dirty="0"/>
          </a:p>
          <a:p>
            <a:r>
              <a:rPr lang="en-US" i="1" dirty="0"/>
              <a:t>Notes: </a:t>
            </a:r>
            <a:r>
              <a:rPr lang="en-US" dirty="0"/>
              <a:t>Remind the students that holy water, blessed by a priest or bishop for use at Baptism and for private use as a sacramental, is a reminder of our Baptism. There are holy water fonts at the entrances to every church, and the assembly may be sprinkled with holy water at Mass. Many families keep a small bottle of holy water to use in a small font at home or to sprinkle through the house during a storm or amid a family crisis. Holy water has been penetrated by the power of the Holy Spirit and is no longer “ordinary water.” </a:t>
            </a:r>
          </a:p>
          <a:p>
            <a:endParaRPr lang="en-US" dirty="0"/>
          </a:p>
          <a:p>
            <a:r>
              <a:rPr lang="en-US" dirty="0"/>
              <a:t>The baptismal candle is brought home and can be lit on significant days in the child’s life, such as a birthday or baptismal anniversary.</a:t>
            </a:r>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158830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Ruslan Lytvyn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2—the Sacraments of Christian Initiation. This chapter focuses on the Sacrament of Baptism.</a:t>
            </a: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Allow time for the students to ask any questions that may have come up based on the information in chapter 3. </a:t>
            </a:r>
          </a:p>
        </p:txBody>
      </p:sp>
      <p:sp>
        <p:nvSpPr>
          <p:cNvPr id="4" name="Slide Number Placeholder 3"/>
          <p:cNvSpPr>
            <a:spLocks noGrp="1"/>
          </p:cNvSpPr>
          <p:nvPr>
            <p:ph type="sldNum" sz="quarter" idx="5"/>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551048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AvDe/Shutterstock.com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Explain that each chapter in unit 2 covers one of the three Sacraments of Christian Initiation.</a:t>
            </a: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askib/Shutterstock.com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dirty="0"/>
              <a:t>This is what the Church remembers at every Baptism: The Holy Spirit hovers over the possibility of every human life and brings wonderful gifts to fruition in it.</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Adao/Shutterstock.com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Ask your students why the story of Noah’s ark is considered a foreshadowing of Baptism. At every Baptism, a human being is “buried” in water as a symbol of death and at the same time is brought through those same waters into new life, life in Jesus Christ and in his Church.</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Mike H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Ask the students how this foreshadows Baptism. This Church remembers all of this at every Baptism. The waters of Baptism are the waters that part for us so we can be freed from sin and can continue our journey to the Promised Land of eternal life. The image of the Israelites’ safe passage through the waters of death is an image of the freedom that is ours through Baptism.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askib/Shutterstock.com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dirty="0">
                <a:solidFill>
                  <a:schemeClr val="bg1">
                    <a:lumMod val="65000"/>
                  </a:schemeClr>
                </a:solidFill>
              </a:rPr>
              <a:t>Ask the students if they can explain the importance of the River Jordan to Baptism. John the Baptist was offering people a chance to prepare themselves to recognize and follow the Messiah when he should appear. John was the first to recognize Jesus as this very Messiah. In Jesus, there is true freedom. When water is blessed for Baptism, these four great events of salvation history—Creation, Noah’s ark, the crossing of the Red Sea, and the crossing of the River Jordan are remembered. They prefigure the mystery of the Sacrament of Baptism.</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askib/Shutterstock.com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kern="1200" dirty="0">
                <a:solidFill>
                  <a:schemeClr val="tx1"/>
                </a:solidFill>
                <a:effectLst/>
                <a:latin typeface="+mn-lt"/>
                <a:ea typeface="+mn-ea"/>
                <a:cs typeface="+mn-cs"/>
              </a:rPr>
              <a:t>Ask the students why they think it was important for Jesus to be baptized even though he was without sin.</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Baptism</a:t>
            </a:r>
          </a:p>
        </p:txBody>
      </p:sp>
      <p:sp>
        <p:nvSpPr>
          <p:cNvPr id="3" name="Subtitle 2"/>
          <p:cNvSpPr txBox="1">
            <a:spLocks/>
          </p:cNvSpPr>
          <p:nvPr/>
        </p:nvSpPr>
        <p:spPr>
          <a:xfrm>
            <a:off x="-30866" y="3352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2, Chapter 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TX006843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14400"/>
            <a:ext cx="8229600" cy="533400"/>
          </a:xfrm>
        </p:spPr>
        <p:txBody>
          <a:bodyPr/>
          <a:lstStyle/>
          <a:p>
            <a:r>
              <a:rPr lang="en-US" dirty="0"/>
              <a:t>Dying and Rising with Christ </a:t>
            </a:r>
          </a:p>
        </p:txBody>
      </p:sp>
      <p:sp>
        <p:nvSpPr>
          <p:cNvPr id="3" name="Content Placeholder 2"/>
          <p:cNvSpPr>
            <a:spLocks noGrp="1"/>
          </p:cNvSpPr>
          <p:nvPr>
            <p:ph idx="1"/>
          </p:nvPr>
        </p:nvSpPr>
        <p:spPr>
          <a:xfrm>
            <a:off x="990600" y="1524000"/>
            <a:ext cx="7801907" cy="4724400"/>
          </a:xfrm>
        </p:spPr>
        <p:txBody>
          <a:bodyPr>
            <a:noAutofit/>
          </a:bodyPr>
          <a:lstStyle/>
          <a:p>
            <a:pPr marL="231775" indent="-231775">
              <a:lnSpc>
                <a:spcPct val="114000"/>
              </a:lnSpc>
              <a:spcBef>
                <a:spcPts val="0"/>
              </a:spcBef>
            </a:pPr>
            <a:r>
              <a:rPr lang="en-US" dirty="0"/>
              <a:t>At Baptism, we are united with Christ and share </a:t>
            </a:r>
            <a:br>
              <a:rPr lang="en-US" dirty="0"/>
            </a:br>
            <a:r>
              <a:rPr lang="en-US" dirty="0"/>
              <a:t>in his Paschal Mystery: the Passion, death, Resurrection, and Ascension of Jesus through </a:t>
            </a:r>
            <a:br>
              <a:rPr lang="en-US" dirty="0"/>
            </a:br>
            <a:r>
              <a:rPr lang="en-US" dirty="0"/>
              <a:t>which we are saved from sin and death.</a:t>
            </a:r>
          </a:p>
          <a:p>
            <a:pPr marL="231775" indent="-231775">
              <a:lnSpc>
                <a:spcPct val="114000"/>
              </a:lnSpc>
              <a:spcBef>
                <a:spcPts val="0"/>
              </a:spcBef>
            </a:pPr>
            <a:r>
              <a:rPr lang="en-US" dirty="0"/>
              <a:t>This dying and rising </a:t>
            </a:r>
            <a:br>
              <a:rPr lang="en-US" dirty="0"/>
            </a:br>
            <a:r>
              <a:rPr lang="en-US" dirty="0"/>
              <a:t>is what the waters </a:t>
            </a:r>
            <a:br>
              <a:rPr lang="en-US" dirty="0"/>
            </a:br>
            <a:r>
              <a:rPr lang="en-US" dirty="0"/>
              <a:t>of Baptism symbolize.</a:t>
            </a:r>
          </a:p>
          <a:p>
            <a:pPr marL="231775" indent="-231775">
              <a:lnSpc>
                <a:spcPct val="114000"/>
              </a:lnSpc>
              <a:spcBef>
                <a:spcPts val="0"/>
              </a:spcBef>
            </a:pPr>
            <a:r>
              <a:rPr lang="en-US" dirty="0"/>
              <a:t>This is the ultimate way </a:t>
            </a:r>
            <a:br>
              <a:rPr lang="en-US" dirty="0"/>
            </a:br>
            <a:r>
              <a:rPr lang="en-US" dirty="0"/>
              <a:t>we participate in the </a:t>
            </a:r>
            <a:br>
              <a:rPr lang="en-US" dirty="0"/>
            </a:br>
            <a:r>
              <a:rPr lang="en-US" dirty="0"/>
              <a:t>Paschal Mystery.</a:t>
            </a:r>
          </a:p>
          <a:p>
            <a:pPr marL="0" indent="0">
              <a:buNone/>
            </a:pPr>
            <a:endParaRPr lang="en-US" dirty="0"/>
          </a:p>
        </p:txBody>
      </p:sp>
      <p:pic>
        <p:nvPicPr>
          <p:cNvPr id="5" name="Picture 4" descr="A picture containing person, indoor, person, holding&#10;&#10;Description automatically generated">
            <a:extLst>
              <a:ext uri="{FF2B5EF4-FFF2-40B4-BE49-F238E27FC236}">
                <a16:creationId xmlns:a16="http://schemas.microsoft.com/office/drawing/2014/main" id="{51A2EAB3-8149-49EB-B909-686123D9DF11}"/>
              </a:ext>
            </a:extLst>
          </p:cNvPr>
          <p:cNvPicPr>
            <a:picLocks noChangeAspect="1"/>
          </p:cNvPicPr>
          <p:nvPr/>
        </p:nvPicPr>
        <p:blipFill rotWithShape="1">
          <a:blip r:embed="rId3">
            <a:extLst>
              <a:ext uri="{28A0092B-C50C-407E-A947-70E740481C1C}">
                <a14:useLocalDpi xmlns:a14="http://schemas.microsoft.com/office/drawing/2010/main" val="0"/>
              </a:ext>
            </a:extLst>
          </a:blip>
          <a:srcRect l="15473" t="1760" r="8707" b="7763"/>
          <a:stretch/>
        </p:blipFill>
        <p:spPr>
          <a:xfrm>
            <a:off x="4648200" y="3352800"/>
            <a:ext cx="3733800" cy="2971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90599"/>
            <a:ext cx="8229600" cy="609601"/>
          </a:xfrm>
        </p:spPr>
        <p:txBody>
          <a:bodyPr>
            <a:noAutofit/>
          </a:bodyPr>
          <a:lstStyle/>
          <a:p>
            <a:r>
              <a:rPr lang="en-US" dirty="0"/>
              <a:t>Freedom from Original Sin</a:t>
            </a:r>
          </a:p>
        </p:txBody>
      </p:sp>
      <p:pic>
        <p:nvPicPr>
          <p:cNvPr id="7" name="Picture 6" descr="Shape, arrow&#10;&#10;Description automatically generated">
            <a:extLst>
              <a:ext uri="{FF2B5EF4-FFF2-40B4-BE49-F238E27FC236}">
                <a16:creationId xmlns:a16="http://schemas.microsoft.com/office/drawing/2014/main" id="{55988B94-54B1-4471-B680-AEAB608B29CB}"/>
              </a:ext>
            </a:extLst>
          </p:cNvPr>
          <p:cNvPicPr>
            <a:picLocks noChangeAspect="1"/>
          </p:cNvPicPr>
          <p:nvPr/>
        </p:nvPicPr>
        <p:blipFill rotWithShape="1">
          <a:blip r:embed="rId3">
            <a:extLst>
              <a:ext uri="{28A0092B-C50C-407E-A947-70E740481C1C}">
                <a14:useLocalDpi xmlns:a14="http://schemas.microsoft.com/office/drawing/2010/main" val="0"/>
              </a:ext>
            </a:extLst>
          </a:blip>
          <a:srcRect t="9105" b="8948"/>
          <a:stretch/>
        </p:blipFill>
        <p:spPr>
          <a:xfrm>
            <a:off x="5801713" y="1676400"/>
            <a:ext cx="3347542" cy="2743200"/>
          </a:xfrm>
          <a:prstGeom prst="rect">
            <a:avLst/>
          </a:prstGeom>
        </p:spPr>
      </p:pic>
      <p:sp>
        <p:nvSpPr>
          <p:cNvPr id="3" name="Content Placeholder 2"/>
          <p:cNvSpPr>
            <a:spLocks noGrp="1"/>
          </p:cNvSpPr>
          <p:nvPr>
            <p:ph idx="1"/>
          </p:nvPr>
        </p:nvSpPr>
        <p:spPr>
          <a:xfrm>
            <a:off x="1066801" y="1600200"/>
            <a:ext cx="7848600" cy="3733799"/>
          </a:xfrm>
        </p:spPr>
        <p:txBody>
          <a:bodyPr>
            <a:noAutofit/>
          </a:bodyPr>
          <a:lstStyle/>
          <a:p>
            <a:pPr marL="231775" indent="-231775">
              <a:lnSpc>
                <a:spcPct val="114000"/>
              </a:lnSpc>
              <a:spcBef>
                <a:spcPts val="0"/>
              </a:spcBef>
            </a:pPr>
            <a:r>
              <a:rPr lang="en-US" dirty="0"/>
              <a:t>In Baptism, we are freed from </a:t>
            </a:r>
            <a:br>
              <a:rPr lang="en-US" dirty="0"/>
            </a:br>
            <a:r>
              <a:rPr lang="en-US" dirty="0"/>
              <a:t>Original Sin and personal sin.</a:t>
            </a:r>
          </a:p>
          <a:p>
            <a:pPr marL="231775" indent="-231775">
              <a:lnSpc>
                <a:spcPct val="114000"/>
              </a:lnSpc>
              <a:spcBef>
                <a:spcPts val="0"/>
              </a:spcBef>
            </a:pPr>
            <a:r>
              <a:rPr lang="en-US" dirty="0"/>
              <a:t>Ignorance, suffering, and death </a:t>
            </a:r>
          </a:p>
          <a:p>
            <a:pPr marL="0" indent="0">
              <a:lnSpc>
                <a:spcPct val="114000"/>
              </a:lnSpc>
              <a:spcBef>
                <a:spcPts val="0"/>
              </a:spcBef>
              <a:buNone/>
            </a:pPr>
            <a:r>
              <a:rPr lang="en-US" dirty="0"/>
              <a:t>   remain, and we continue to be</a:t>
            </a:r>
          </a:p>
          <a:p>
            <a:pPr marL="0" indent="0">
              <a:lnSpc>
                <a:spcPct val="114000"/>
              </a:lnSpc>
              <a:spcBef>
                <a:spcPts val="0"/>
              </a:spcBef>
              <a:buNone/>
            </a:pPr>
            <a:r>
              <a:rPr lang="en-US" dirty="0"/>
              <a:t>   attracted to sin.</a:t>
            </a:r>
          </a:p>
          <a:p>
            <a:pPr marL="231775" indent="-231775">
              <a:lnSpc>
                <a:spcPct val="114000"/>
              </a:lnSpc>
              <a:spcBef>
                <a:spcPts val="0"/>
              </a:spcBef>
            </a:pPr>
            <a:r>
              <a:rPr lang="en-US" dirty="0"/>
              <a:t>We also retain a weakness </a:t>
            </a:r>
            <a:br>
              <a:rPr lang="en-US" dirty="0"/>
            </a:br>
            <a:r>
              <a:rPr lang="en-US" dirty="0"/>
              <a:t>of character and an inclination </a:t>
            </a:r>
            <a:br>
              <a:rPr lang="en-US" dirty="0"/>
            </a:br>
            <a:r>
              <a:rPr lang="en-US" dirty="0"/>
              <a:t>to sin called </a:t>
            </a:r>
            <a:r>
              <a:rPr lang="en-US" b="1" dirty="0"/>
              <a:t>concupiscence</a:t>
            </a:r>
            <a:r>
              <a:rPr lang="en-US" dirty="0"/>
              <a:t>. </a:t>
            </a:r>
          </a:p>
          <a:p>
            <a:pPr marL="231775" indent="-231775">
              <a:lnSpc>
                <a:spcPct val="114000"/>
              </a:lnSpc>
              <a:spcBef>
                <a:spcPts val="0"/>
              </a:spcBef>
            </a:pPr>
            <a:r>
              <a:rPr lang="en-US" dirty="0"/>
              <a:t>But with God’s grace, we have the strength to resist this inclination, and sin cannot harm us if we fight against it. </a:t>
            </a:r>
          </a:p>
          <a:p>
            <a:pPr marL="0" indent="0">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772885"/>
            <a:ext cx="7772400" cy="1142999"/>
          </a:xfrm>
        </p:spPr>
        <p:txBody>
          <a:bodyPr>
            <a:noAutofit/>
          </a:bodyPr>
          <a:lstStyle/>
          <a:p>
            <a:r>
              <a:rPr lang="en-US" dirty="0"/>
              <a:t>Children of God and </a:t>
            </a:r>
            <a:br>
              <a:rPr lang="en-US" dirty="0"/>
            </a:br>
            <a:r>
              <a:rPr lang="en-US" dirty="0"/>
              <a:t>Members of the Church</a:t>
            </a:r>
          </a:p>
        </p:txBody>
      </p:sp>
      <p:sp>
        <p:nvSpPr>
          <p:cNvPr id="4" name="Rectangle 3">
            <a:extLst>
              <a:ext uri="{FF2B5EF4-FFF2-40B4-BE49-F238E27FC236}">
                <a16:creationId xmlns:a16="http://schemas.microsoft.com/office/drawing/2014/main" id="{83FDE715-C7B1-419E-BAF2-BC68B2A0384F}"/>
              </a:ext>
            </a:extLst>
          </p:cNvPr>
          <p:cNvSpPr/>
          <p:nvPr/>
        </p:nvSpPr>
        <p:spPr>
          <a:xfrm>
            <a:off x="1295400" y="2057400"/>
            <a:ext cx="7239000" cy="3541675"/>
          </a:xfrm>
          <a:prstGeom prst="rect">
            <a:avLst/>
          </a:prstGeom>
        </p:spPr>
        <p:txBody>
          <a:bodyPr wrap="square">
            <a:spAutoFit/>
          </a:bodyPr>
          <a:lstStyle/>
          <a:p>
            <a:pPr marL="228600" indent="-228600">
              <a:lnSpc>
                <a:spcPct val="114000"/>
              </a:lnSpc>
              <a:buFont typeface="Arial" panose="020B0604020202020204" pitchFamily="34" charset="0"/>
              <a:buChar char="•"/>
            </a:pPr>
            <a:r>
              <a:rPr lang="en-US" sz="2200" dirty="0">
                <a:latin typeface="Arial" panose="020B0604020202020204" pitchFamily="34" charset="0"/>
                <a:cs typeface="Arial" panose="020B0604020202020204" pitchFamily="34" charset="0"/>
              </a:rPr>
              <a:t>After our redemption by Christ, we were ransomed by Christ and adopted in him as children of God. </a:t>
            </a:r>
          </a:p>
          <a:p>
            <a:pPr marL="228600" indent="-228600">
              <a:lnSpc>
                <a:spcPct val="114000"/>
              </a:lnSpc>
              <a:buFont typeface="Arial" panose="020B0604020202020204" pitchFamily="34" charset="0"/>
              <a:buChar char="•"/>
            </a:pPr>
            <a:r>
              <a:rPr lang="en-US" sz="2200" dirty="0">
                <a:latin typeface="Arial" panose="020B0604020202020204" pitchFamily="34" charset="0"/>
                <a:cs typeface="Arial" panose="020B0604020202020204" pitchFamily="34" charset="0"/>
              </a:rPr>
              <a:t>At Baptism, we are given sanctifying grace, the grace that enables us to believe in God, to hope in him, and to love him.</a:t>
            </a:r>
          </a:p>
          <a:p>
            <a:pPr marL="228600" indent="-228600">
              <a:lnSpc>
                <a:spcPct val="114000"/>
              </a:lnSpc>
              <a:buFont typeface="Arial" panose="020B0604020202020204" pitchFamily="34" charset="0"/>
              <a:buChar char="•"/>
            </a:pPr>
            <a:r>
              <a:rPr lang="en-US" sz="2200" dirty="0">
                <a:latin typeface="Arial" panose="020B0604020202020204" pitchFamily="34" charset="0"/>
                <a:cs typeface="Arial" panose="020B0604020202020204" pitchFamily="34" charset="0"/>
              </a:rPr>
              <a:t>Baptism makes us members of the Church, the People of God, the Body of Christ. We are not alone anymore. Saint Paul teaches that we are one body with many parts. Yet all the parts, though many, are still one body.</a:t>
            </a:r>
            <a:endParaRPr lang="en-US" sz="2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FDE715-C7B1-419E-BAF2-BC68B2A0384F}"/>
              </a:ext>
            </a:extLst>
          </p:cNvPr>
          <p:cNvSpPr/>
          <p:nvPr/>
        </p:nvSpPr>
        <p:spPr>
          <a:xfrm>
            <a:off x="1295400" y="2057400"/>
            <a:ext cx="7239000" cy="2583208"/>
          </a:xfrm>
          <a:prstGeom prst="rect">
            <a:avLst/>
          </a:prstGeom>
        </p:spPr>
        <p:txBody>
          <a:bodyPr wrap="square">
            <a:spAutoFit/>
          </a:bodyPr>
          <a:lstStyle/>
          <a:p>
            <a:pPr marL="228600" indent="-228600">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Each part of the Body of Christ has its own role and responsibility.</a:t>
            </a:r>
          </a:p>
          <a:p>
            <a:pPr marL="228600" indent="-228600">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Participating in the spreading of the Gospel through apostolic and missionary work is also a duty of Baptism and an opportunity to share the gifts we have received. </a:t>
            </a:r>
          </a:p>
        </p:txBody>
      </p:sp>
      <p:sp>
        <p:nvSpPr>
          <p:cNvPr id="6" name="Title 1">
            <a:extLst>
              <a:ext uri="{FF2B5EF4-FFF2-40B4-BE49-F238E27FC236}">
                <a16:creationId xmlns:a16="http://schemas.microsoft.com/office/drawing/2014/main" id="{F1B657F6-3BF5-4C8E-9BE6-A3A952296448}"/>
              </a:ext>
            </a:extLst>
          </p:cNvPr>
          <p:cNvSpPr>
            <a:spLocks noGrp="1"/>
          </p:cNvSpPr>
          <p:nvPr>
            <p:ph type="title"/>
          </p:nvPr>
        </p:nvSpPr>
        <p:spPr>
          <a:xfrm>
            <a:off x="838200" y="990600"/>
            <a:ext cx="7772400" cy="762000"/>
          </a:xfrm>
        </p:spPr>
        <p:txBody>
          <a:bodyPr>
            <a:noAutofit/>
          </a:bodyPr>
          <a:lstStyle/>
          <a:p>
            <a:r>
              <a:rPr lang="en-US" sz="2000" dirty="0"/>
              <a:t>Children of God and Members of the Church (continued)</a:t>
            </a:r>
            <a:br>
              <a:rPr lang="en-US" sz="2000" dirty="0"/>
            </a:br>
            <a:endParaRPr lang="en-US" sz="2000" dirty="0"/>
          </a:p>
        </p:txBody>
      </p:sp>
    </p:spTree>
    <p:extLst>
      <p:ext uri="{BB962C8B-B14F-4D97-AF65-F5344CB8AC3E}">
        <p14:creationId xmlns:p14="http://schemas.microsoft.com/office/powerpoint/2010/main" val="3664266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1066800" y="838201"/>
            <a:ext cx="8229600" cy="914400"/>
          </a:xfrm>
        </p:spPr>
        <p:txBody>
          <a:bodyPr>
            <a:normAutofit/>
          </a:bodyPr>
          <a:lstStyle/>
          <a:p>
            <a:r>
              <a:rPr lang="en-US" dirty="0"/>
              <a:t>What Happens During Baptism?</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066800" y="1600200"/>
            <a:ext cx="7924799" cy="5257800"/>
          </a:xfrm>
        </p:spPr>
        <p:txBody>
          <a:bodyPr>
            <a:noAutofit/>
          </a:bodyPr>
          <a:lstStyle/>
          <a:p>
            <a:pPr marL="231775" indent="-231775">
              <a:lnSpc>
                <a:spcPct val="114000"/>
              </a:lnSpc>
              <a:spcBef>
                <a:spcPts val="0"/>
              </a:spcBef>
            </a:pPr>
            <a:r>
              <a:rPr lang="en-US" dirty="0"/>
              <a:t>In Baptism, we receive an </a:t>
            </a:r>
            <a:br>
              <a:rPr lang="en-US" dirty="0"/>
            </a:br>
            <a:r>
              <a:rPr lang="en-US" dirty="0"/>
              <a:t>anointing with Sacred Chrism. </a:t>
            </a:r>
            <a:br>
              <a:rPr lang="en-US" dirty="0"/>
            </a:br>
            <a:r>
              <a:rPr lang="en-US" dirty="0"/>
              <a:t>We are chosen and sealed for </a:t>
            </a:r>
            <a:br>
              <a:rPr lang="en-US" dirty="0"/>
            </a:br>
            <a:r>
              <a:rPr lang="en-US" dirty="0"/>
              <a:t>Christ and consecrated for </a:t>
            </a:r>
            <a:br>
              <a:rPr lang="en-US" dirty="0"/>
            </a:br>
            <a:r>
              <a:rPr lang="en-US" dirty="0"/>
              <a:t>Christian worship. This invisible </a:t>
            </a:r>
            <a:br>
              <a:rPr lang="en-US" dirty="0"/>
            </a:br>
            <a:r>
              <a:rPr lang="en-US" dirty="0"/>
              <a:t>mark can never disappear, and </a:t>
            </a:r>
            <a:br>
              <a:rPr lang="en-US" dirty="0"/>
            </a:br>
            <a:r>
              <a:rPr lang="en-US" dirty="0"/>
              <a:t>Baptism can never be repeated. </a:t>
            </a:r>
          </a:p>
          <a:p>
            <a:pPr marL="231775" indent="-231775">
              <a:lnSpc>
                <a:spcPct val="114000"/>
              </a:lnSpc>
              <a:spcBef>
                <a:spcPts val="0"/>
              </a:spcBef>
            </a:pPr>
            <a:r>
              <a:rPr lang="en-US" dirty="0"/>
              <a:t>We are anointed and incorporated into Christ </a:t>
            </a:r>
            <a:br>
              <a:rPr lang="en-US" dirty="0"/>
            </a:br>
            <a:r>
              <a:rPr lang="en-US" dirty="0"/>
              <a:t>as priest, prophet, and king. We are empowered </a:t>
            </a:r>
            <a:br>
              <a:rPr lang="en-US" dirty="0"/>
            </a:br>
            <a:r>
              <a:rPr lang="en-US" dirty="0"/>
              <a:t>to worship and use our gifts in the service of others. </a:t>
            </a:r>
          </a:p>
          <a:p>
            <a:pPr marL="231775" indent="-231775">
              <a:lnSpc>
                <a:spcPct val="114000"/>
              </a:lnSpc>
              <a:spcBef>
                <a:spcPts val="0"/>
              </a:spcBef>
              <a:buNone/>
            </a:pPr>
            <a:endParaRPr lang="en-US" dirty="0"/>
          </a:p>
        </p:txBody>
      </p:sp>
      <p:pic>
        <p:nvPicPr>
          <p:cNvPr id="5" name="Picture 4" descr="A picture containing sport, swimming, game&#10;&#10;Description automatically generated">
            <a:extLst>
              <a:ext uri="{FF2B5EF4-FFF2-40B4-BE49-F238E27FC236}">
                <a16:creationId xmlns:a16="http://schemas.microsoft.com/office/drawing/2014/main" id="{7A2187D9-F9F9-40D9-A35C-3BC6250506A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5" t="2258" r="12337" b="8118"/>
          <a:stretch/>
        </p:blipFill>
        <p:spPr>
          <a:xfrm>
            <a:off x="5923823" y="1665767"/>
            <a:ext cx="3220177" cy="2677633"/>
          </a:xfrm>
          <a:prstGeom prst="rect">
            <a:avLst/>
          </a:prstGeom>
        </p:spPr>
      </p:pic>
    </p:spTree>
    <p:extLst>
      <p:ext uri="{BB962C8B-B14F-4D97-AF65-F5344CB8AC3E}">
        <p14:creationId xmlns:p14="http://schemas.microsoft.com/office/powerpoint/2010/main" val="368012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22283" y="838200"/>
            <a:ext cx="8229600" cy="914400"/>
          </a:xfrm>
        </p:spPr>
        <p:txBody>
          <a:bodyPr/>
          <a:lstStyle/>
          <a:p>
            <a:r>
              <a:rPr lang="en-US" dirty="0"/>
              <a:t>The Baptism of Children</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4259317" y="1615966"/>
            <a:ext cx="4663966" cy="4953000"/>
          </a:xfrm>
        </p:spPr>
        <p:txBody>
          <a:bodyPr>
            <a:noAutofit/>
          </a:bodyPr>
          <a:lstStyle/>
          <a:p>
            <a:pPr marL="231775" indent="-231775">
              <a:lnSpc>
                <a:spcPct val="114000"/>
              </a:lnSpc>
              <a:spcBef>
                <a:spcPts val="0"/>
              </a:spcBef>
            </a:pPr>
            <a:r>
              <a:rPr lang="en-US" sz="2200" dirty="0"/>
              <a:t>Baptizing infants and young children is an ancient tradition </a:t>
            </a:r>
            <a:br>
              <a:rPr lang="en-US" sz="2200" dirty="0"/>
            </a:br>
            <a:r>
              <a:rPr lang="en-US" sz="2200" dirty="0"/>
              <a:t>of the Church.</a:t>
            </a:r>
          </a:p>
          <a:p>
            <a:pPr marL="231775" indent="-231775">
              <a:lnSpc>
                <a:spcPct val="114000"/>
              </a:lnSpc>
              <a:spcBef>
                <a:spcPts val="0"/>
              </a:spcBef>
            </a:pPr>
            <a:r>
              <a:rPr lang="en-US" sz="2200" dirty="0"/>
              <a:t>Baptism has been administered </a:t>
            </a:r>
            <a:br>
              <a:rPr lang="en-US" sz="2200" dirty="0"/>
            </a:br>
            <a:r>
              <a:rPr lang="en-US" sz="2200" dirty="0"/>
              <a:t>to children because it is a grace and gift of God, and it does not depend on any human merit. </a:t>
            </a:r>
          </a:p>
          <a:p>
            <a:pPr marL="231775" indent="-231775">
              <a:lnSpc>
                <a:spcPct val="114000"/>
              </a:lnSpc>
              <a:spcBef>
                <a:spcPts val="0"/>
              </a:spcBef>
            </a:pPr>
            <a:r>
              <a:rPr lang="en-US" sz="2200" dirty="0"/>
              <a:t>By bringing a child to the Sacrament of Baptism, parents and godparents share their faith and the faith of the entire Church with this child. </a:t>
            </a:r>
          </a:p>
          <a:p>
            <a:pPr>
              <a:lnSpc>
                <a:spcPct val="114000"/>
              </a:lnSpc>
              <a:spcBef>
                <a:spcPts val="0"/>
              </a:spcBef>
            </a:pPr>
            <a:endParaRPr lang="en-US" sz="2200" dirty="0"/>
          </a:p>
        </p:txBody>
      </p:sp>
      <p:pic>
        <p:nvPicPr>
          <p:cNvPr id="5" name="Picture 4" descr="A group of people standing around a table&#10;&#10;Description automatically generated">
            <a:extLst>
              <a:ext uri="{FF2B5EF4-FFF2-40B4-BE49-F238E27FC236}">
                <a16:creationId xmlns:a16="http://schemas.microsoft.com/office/drawing/2014/main" id="{12D17BB7-A7F7-49A9-B83A-8462129384C1}"/>
              </a:ext>
            </a:extLst>
          </p:cNvPr>
          <p:cNvPicPr>
            <a:picLocks noChangeAspect="1"/>
          </p:cNvPicPr>
          <p:nvPr/>
        </p:nvPicPr>
        <p:blipFill rotWithShape="1">
          <a:blip r:embed="rId3">
            <a:extLst>
              <a:ext uri="{28A0092B-C50C-407E-A947-70E740481C1C}">
                <a14:useLocalDpi xmlns:a14="http://schemas.microsoft.com/office/drawing/2010/main" val="0"/>
              </a:ext>
            </a:extLst>
          </a:blip>
          <a:srcRect l="1779" t="2666" r="11058" b="5922"/>
          <a:stretch/>
        </p:blipFill>
        <p:spPr>
          <a:xfrm>
            <a:off x="0" y="1768366"/>
            <a:ext cx="4139484" cy="2895600"/>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914400" y="685800"/>
            <a:ext cx="8229600" cy="914400"/>
          </a:xfrm>
        </p:spPr>
        <p:txBody>
          <a:bodyPr/>
          <a:lstStyle/>
          <a:p>
            <a:r>
              <a:rPr lang="en-US" dirty="0"/>
              <a:t>Celebrating Baptism</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3810000" y="1552903"/>
            <a:ext cx="4876800" cy="4847897"/>
          </a:xfrm>
        </p:spPr>
        <p:txBody>
          <a:bodyPr>
            <a:noAutofit/>
          </a:bodyPr>
          <a:lstStyle/>
          <a:p>
            <a:pPr marL="231775" indent="-231775">
              <a:lnSpc>
                <a:spcPct val="114000"/>
              </a:lnSpc>
              <a:spcBef>
                <a:spcPts val="0"/>
              </a:spcBef>
            </a:pPr>
            <a:r>
              <a:rPr lang="en-US" sz="2200" dirty="0"/>
              <a:t>Before Baptism, pastors have the responsibility of preparing parents for the celebration of Baptism.</a:t>
            </a:r>
          </a:p>
          <a:p>
            <a:pPr marL="231775" indent="-231775">
              <a:lnSpc>
                <a:spcPct val="114000"/>
              </a:lnSpc>
              <a:spcBef>
                <a:spcPts val="0"/>
              </a:spcBef>
            </a:pPr>
            <a:r>
              <a:rPr lang="en-US" sz="2200" dirty="0"/>
              <a:t>Baptism is celebrated amid the community because in Baptism, </a:t>
            </a:r>
            <a:br>
              <a:rPr lang="en-US" sz="2200" dirty="0"/>
            </a:br>
            <a:r>
              <a:rPr lang="en-US" sz="2200" dirty="0"/>
              <a:t>the child becomes a child of God and a member of the community.</a:t>
            </a:r>
          </a:p>
          <a:p>
            <a:pPr marL="231775" indent="-231775">
              <a:lnSpc>
                <a:spcPct val="114000"/>
              </a:lnSpc>
              <a:spcBef>
                <a:spcPts val="0"/>
              </a:spcBef>
            </a:pPr>
            <a:r>
              <a:rPr lang="en-US" sz="2200" dirty="0"/>
              <a:t>The ordinary minister of the Sacrament of Baptism is a bishop or priest. </a:t>
            </a:r>
            <a:br>
              <a:rPr lang="en-US" sz="2200" dirty="0"/>
            </a:br>
            <a:r>
              <a:rPr lang="en-US" sz="2200" dirty="0"/>
              <a:t>In the Latin Church, a deacon may also celebrate the sacrament.</a:t>
            </a:r>
          </a:p>
        </p:txBody>
      </p:sp>
      <p:pic>
        <p:nvPicPr>
          <p:cNvPr id="5" name="Picture 4" descr="A picture containing plate, indoor, table, cup&#10;&#10;Description automatically generated">
            <a:extLst>
              <a:ext uri="{FF2B5EF4-FFF2-40B4-BE49-F238E27FC236}">
                <a16:creationId xmlns:a16="http://schemas.microsoft.com/office/drawing/2014/main" id="{F296E21C-AF15-4F97-A1B5-78DAADFDE7A8}"/>
              </a:ext>
            </a:extLst>
          </p:cNvPr>
          <p:cNvPicPr>
            <a:picLocks noChangeAspect="1"/>
          </p:cNvPicPr>
          <p:nvPr/>
        </p:nvPicPr>
        <p:blipFill rotWithShape="1">
          <a:blip r:embed="rId3">
            <a:extLst>
              <a:ext uri="{28A0092B-C50C-407E-A947-70E740481C1C}">
                <a14:useLocalDpi xmlns:a14="http://schemas.microsoft.com/office/drawing/2010/main" val="0"/>
              </a:ext>
            </a:extLst>
          </a:blip>
          <a:srcRect r="21912"/>
          <a:stretch/>
        </p:blipFill>
        <p:spPr>
          <a:xfrm>
            <a:off x="0" y="1667203"/>
            <a:ext cx="3657600" cy="3124200"/>
          </a:xfrm>
          <a:prstGeom prst="rect">
            <a:avLst/>
          </a:prstGeom>
        </p:spPr>
      </p:pic>
    </p:spTree>
    <p:extLst>
      <p:ext uri="{BB962C8B-B14F-4D97-AF65-F5344CB8AC3E}">
        <p14:creationId xmlns:p14="http://schemas.microsoft.com/office/powerpoint/2010/main" val="269901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6BD4F-9082-4FED-B836-D6306A52E512}"/>
              </a:ext>
            </a:extLst>
          </p:cNvPr>
          <p:cNvSpPr>
            <a:spLocks noGrp="1"/>
          </p:cNvSpPr>
          <p:nvPr>
            <p:ph type="title"/>
          </p:nvPr>
        </p:nvSpPr>
        <p:spPr>
          <a:xfrm>
            <a:off x="909145" y="692423"/>
            <a:ext cx="8229600" cy="792163"/>
          </a:xfrm>
        </p:spPr>
        <p:txBody>
          <a:bodyPr>
            <a:normAutofit/>
          </a:bodyPr>
          <a:lstStyle/>
          <a:p>
            <a:r>
              <a:rPr lang="en-US" sz="2000" dirty="0"/>
              <a:t>Celebrating Baptism (continued)</a:t>
            </a:r>
          </a:p>
        </p:txBody>
      </p:sp>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3592286" y="1676400"/>
            <a:ext cx="5105400" cy="5144814"/>
          </a:xfrm>
        </p:spPr>
        <p:txBody>
          <a:bodyPr>
            <a:noAutofit/>
          </a:bodyPr>
          <a:lstStyle/>
          <a:p>
            <a:pPr marL="231775" indent="-231775">
              <a:lnSpc>
                <a:spcPct val="114000"/>
              </a:lnSpc>
              <a:spcBef>
                <a:spcPts val="0"/>
              </a:spcBef>
            </a:pPr>
            <a:r>
              <a:rPr lang="en-US" sz="2200" dirty="0"/>
              <a:t>Both the parents and the godparents agree to help the child grow up in the faith, loving God and neighbor.</a:t>
            </a:r>
          </a:p>
          <a:p>
            <a:pPr marL="231775" indent="-231775">
              <a:lnSpc>
                <a:spcPct val="114000"/>
              </a:lnSpc>
              <a:spcBef>
                <a:spcPts val="0"/>
              </a:spcBef>
            </a:pPr>
            <a:r>
              <a:rPr lang="en-US" sz="2200" dirty="0"/>
              <a:t>The celebrant prays that the child may be set free from Original Sin and that the Holy Spirit may dwell within this child. </a:t>
            </a:r>
          </a:p>
          <a:p>
            <a:pPr marL="231775" indent="-231775">
              <a:lnSpc>
                <a:spcPct val="114000"/>
              </a:lnSpc>
              <a:spcBef>
                <a:spcPts val="0"/>
              </a:spcBef>
            </a:pPr>
            <a:r>
              <a:rPr lang="en-US" sz="2200" dirty="0"/>
              <a:t>The celebrant anoints the child on the chest with the oil of the catechumens as a strengthening before Baptism. </a:t>
            </a:r>
          </a:p>
        </p:txBody>
      </p:sp>
      <p:pic>
        <p:nvPicPr>
          <p:cNvPr id="5" name="Picture 4" descr="A picture containing person, indoor, room, sitting&#10;&#10;Description automatically generated">
            <a:extLst>
              <a:ext uri="{FF2B5EF4-FFF2-40B4-BE49-F238E27FC236}">
                <a16:creationId xmlns:a16="http://schemas.microsoft.com/office/drawing/2014/main" id="{E64E3117-8D79-4BAF-8CE3-04D5380E3F99}"/>
              </a:ext>
            </a:extLst>
          </p:cNvPr>
          <p:cNvPicPr>
            <a:picLocks noChangeAspect="1"/>
          </p:cNvPicPr>
          <p:nvPr/>
        </p:nvPicPr>
        <p:blipFill rotWithShape="1">
          <a:blip r:embed="rId3">
            <a:extLst>
              <a:ext uri="{28A0092B-C50C-407E-A947-70E740481C1C}">
                <a14:useLocalDpi xmlns:a14="http://schemas.microsoft.com/office/drawing/2010/main" val="0"/>
              </a:ext>
            </a:extLst>
          </a:blip>
          <a:srcRect l="14890" r="15850"/>
          <a:stretch/>
        </p:blipFill>
        <p:spPr>
          <a:xfrm>
            <a:off x="0" y="1752600"/>
            <a:ext cx="3481464" cy="3352800"/>
          </a:xfrm>
          <a:prstGeom prst="rect">
            <a:avLst/>
          </a:prstGeom>
        </p:spPr>
      </p:pic>
    </p:spTree>
    <p:extLst>
      <p:ext uri="{BB962C8B-B14F-4D97-AF65-F5344CB8AC3E}">
        <p14:creationId xmlns:p14="http://schemas.microsoft.com/office/powerpoint/2010/main" val="2835950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828D4-0CE8-4965-88FA-EE82F74026DA}"/>
              </a:ext>
            </a:extLst>
          </p:cNvPr>
          <p:cNvSpPr>
            <a:spLocks noGrp="1"/>
          </p:cNvSpPr>
          <p:nvPr>
            <p:ph type="title"/>
          </p:nvPr>
        </p:nvSpPr>
        <p:spPr>
          <a:xfrm>
            <a:off x="903890" y="809297"/>
            <a:ext cx="8229600" cy="914400"/>
          </a:xfrm>
        </p:spPr>
        <p:txBody>
          <a:bodyPr/>
          <a:lstStyle/>
          <a:p>
            <a:r>
              <a:rPr lang="en-US" dirty="0"/>
              <a:t>In Water and the Holy Spirit</a:t>
            </a:r>
          </a:p>
        </p:txBody>
      </p:sp>
      <p:sp>
        <p:nvSpPr>
          <p:cNvPr id="3" name="Content Placeholder 2">
            <a:extLst>
              <a:ext uri="{FF2B5EF4-FFF2-40B4-BE49-F238E27FC236}">
                <a16:creationId xmlns:a16="http://schemas.microsoft.com/office/drawing/2014/main" id="{A199C0CA-A218-4B7B-AD8A-8D846BF4A920}"/>
              </a:ext>
            </a:extLst>
          </p:cNvPr>
          <p:cNvSpPr>
            <a:spLocks noGrp="1"/>
          </p:cNvSpPr>
          <p:nvPr>
            <p:ph idx="1"/>
          </p:nvPr>
        </p:nvSpPr>
        <p:spPr>
          <a:xfrm>
            <a:off x="917028" y="1600200"/>
            <a:ext cx="4648200" cy="3962399"/>
          </a:xfrm>
        </p:spPr>
        <p:txBody>
          <a:bodyPr>
            <a:normAutofit fontScale="92500"/>
          </a:bodyPr>
          <a:lstStyle/>
          <a:p>
            <a:pPr marL="231775" indent="-231775">
              <a:lnSpc>
                <a:spcPct val="114000"/>
              </a:lnSpc>
              <a:spcBef>
                <a:spcPts val="0"/>
              </a:spcBef>
            </a:pPr>
            <a:r>
              <a:rPr lang="en-US" dirty="0"/>
              <a:t>The celebrant asks the parents and godparents if it is their wish for the child to be baptized in the faith of the Church. When they answer, “It is,” the child is baptized in the name of the Father, Son, and Holy Spirit. </a:t>
            </a:r>
          </a:p>
          <a:p>
            <a:pPr marL="231775" indent="-231775">
              <a:lnSpc>
                <a:spcPct val="114000"/>
              </a:lnSpc>
              <a:spcBef>
                <a:spcPts val="0"/>
              </a:spcBef>
            </a:pPr>
            <a:r>
              <a:rPr lang="en-US" dirty="0"/>
              <a:t>The celebrant immerses the child or pours water over the child after each statement (three times). </a:t>
            </a:r>
          </a:p>
          <a:p>
            <a:pPr marL="0" indent="0">
              <a:buNone/>
            </a:pPr>
            <a:endParaRPr lang="en-US" dirty="0"/>
          </a:p>
        </p:txBody>
      </p:sp>
      <p:pic>
        <p:nvPicPr>
          <p:cNvPr id="5" name="Picture 4" descr="A picture containing person, indoor, food, table&#10;&#10;Description automatically generated">
            <a:extLst>
              <a:ext uri="{FF2B5EF4-FFF2-40B4-BE49-F238E27FC236}">
                <a16:creationId xmlns:a16="http://schemas.microsoft.com/office/drawing/2014/main" id="{306DF44A-2987-425D-9170-638DB626D1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1580" y="1675087"/>
            <a:ext cx="3022942" cy="3936123"/>
          </a:xfrm>
          <a:prstGeom prst="rect">
            <a:avLst/>
          </a:prstGeom>
        </p:spPr>
      </p:pic>
    </p:spTree>
    <p:extLst>
      <p:ext uri="{BB962C8B-B14F-4D97-AF65-F5344CB8AC3E}">
        <p14:creationId xmlns:p14="http://schemas.microsoft.com/office/powerpoint/2010/main" val="105851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CE79-FD4C-460F-8688-32F87D18A90A}"/>
              </a:ext>
            </a:extLst>
          </p:cNvPr>
          <p:cNvSpPr>
            <a:spLocks noGrp="1"/>
          </p:cNvSpPr>
          <p:nvPr>
            <p:ph type="title"/>
          </p:nvPr>
        </p:nvSpPr>
        <p:spPr>
          <a:xfrm>
            <a:off x="914400" y="838200"/>
            <a:ext cx="8229600" cy="685800"/>
          </a:xfrm>
        </p:spPr>
        <p:txBody>
          <a:bodyPr/>
          <a:lstStyle/>
          <a:p>
            <a:r>
              <a:rPr lang="en-US" dirty="0"/>
              <a:t>Symbols of New Life</a:t>
            </a:r>
          </a:p>
        </p:txBody>
      </p:sp>
      <p:sp>
        <p:nvSpPr>
          <p:cNvPr id="3" name="Content Placeholder 2">
            <a:extLst>
              <a:ext uri="{FF2B5EF4-FFF2-40B4-BE49-F238E27FC236}">
                <a16:creationId xmlns:a16="http://schemas.microsoft.com/office/drawing/2014/main" id="{90C0D0F7-4793-44AA-A949-1A47A2D474FC}"/>
              </a:ext>
            </a:extLst>
          </p:cNvPr>
          <p:cNvSpPr>
            <a:spLocks noGrp="1"/>
          </p:cNvSpPr>
          <p:nvPr>
            <p:ph idx="1"/>
          </p:nvPr>
        </p:nvSpPr>
        <p:spPr>
          <a:xfrm>
            <a:off x="3810000" y="1600200"/>
            <a:ext cx="4800600" cy="4267200"/>
          </a:xfrm>
        </p:spPr>
        <p:txBody>
          <a:bodyPr>
            <a:normAutofit/>
          </a:bodyPr>
          <a:lstStyle/>
          <a:p>
            <a:pPr marL="231775" indent="-231775">
              <a:lnSpc>
                <a:spcPct val="114000"/>
              </a:lnSpc>
              <a:spcBef>
                <a:spcPts val="0"/>
              </a:spcBef>
            </a:pPr>
            <a:r>
              <a:rPr lang="en-US" dirty="0"/>
              <a:t>The outward sign of Christian dignity is the white garment. The white color is the symbol that the new Christian has put on Christ and has risen with Christ. </a:t>
            </a:r>
          </a:p>
          <a:p>
            <a:pPr marL="231775" indent="-231775">
              <a:lnSpc>
                <a:spcPct val="114000"/>
              </a:lnSpc>
              <a:spcBef>
                <a:spcPts val="0"/>
              </a:spcBef>
            </a:pPr>
            <a:r>
              <a:rPr lang="en-US" dirty="0"/>
              <a:t>The celebrant gives the </a:t>
            </a:r>
            <a:br>
              <a:rPr lang="en-US" dirty="0"/>
            </a:br>
            <a:r>
              <a:rPr lang="en-US" dirty="0"/>
              <a:t>Paschal candle to the parent</a:t>
            </a:r>
            <a:br>
              <a:rPr lang="en-US" dirty="0"/>
            </a:br>
            <a:r>
              <a:rPr lang="en-US" dirty="0"/>
              <a:t>or godparent, who lights the candle for the child. </a:t>
            </a:r>
          </a:p>
        </p:txBody>
      </p:sp>
      <p:pic>
        <p:nvPicPr>
          <p:cNvPr id="5" name="Picture 4" descr="A picture containing wooden, table, sitting, cutting&#10;&#10;Description automatically generated">
            <a:extLst>
              <a:ext uri="{FF2B5EF4-FFF2-40B4-BE49-F238E27FC236}">
                <a16:creationId xmlns:a16="http://schemas.microsoft.com/office/drawing/2014/main" id="{66AC7BFA-C4C8-4E1B-8D7B-58A0BA8AED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134" r="5763"/>
          <a:stretch/>
        </p:blipFill>
        <p:spPr>
          <a:xfrm>
            <a:off x="-10195" y="1676400"/>
            <a:ext cx="3591595" cy="3503886"/>
          </a:xfrm>
          <a:prstGeom prst="rect">
            <a:avLst/>
          </a:prstGeom>
        </p:spPr>
      </p:pic>
    </p:spTree>
    <p:extLst>
      <p:ext uri="{BB962C8B-B14F-4D97-AF65-F5344CB8AC3E}">
        <p14:creationId xmlns:p14="http://schemas.microsoft.com/office/powerpoint/2010/main" val="3238862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0"/>
            <a:ext cx="8229600" cy="533400"/>
          </a:xfrm>
        </p:spPr>
        <p:txBody>
          <a:bodyPr anchor="ctr">
            <a:normAutofit fontScale="90000"/>
          </a:bodyPr>
          <a:lstStyle/>
          <a:p>
            <a:pPr algn="ctr"/>
            <a:r>
              <a:rPr lang="en-US" sz="3600" dirty="0"/>
              <a:t>Is Baptism really necessary?</a:t>
            </a:r>
          </a:p>
        </p:txBody>
      </p:sp>
      <p:sp>
        <p:nvSpPr>
          <p:cNvPr id="4" name="Rectangle 3">
            <a:extLst>
              <a:ext uri="{FF2B5EF4-FFF2-40B4-BE49-F238E27FC236}">
                <a16:creationId xmlns:a16="http://schemas.microsoft.com/office/drawing/2014/main" id="{18AB1074-DD6F-4E47-ACDE-EFC30BE5D03F}"/>
              </a:ext>
            </a:extLst>
          </p:cNvPr>
          <p:cNvSpPr/>
          <p:nvPr/>
        </p:nvSpPr>
        <p:spPr>
          <a:xfrm>
            <a:off x="2514600" y="989608"/>
            <a:ext cx="3858749" cy="461665"/>
          </a:xfrm>
          <a:prstGeom prst="rect">
            <a:avLst/>
          </a:prstGeom>
        </p:spPr>
        <p:txBody>
          <a:bodyPr wrap="none">
            <a:spAutoFit/>
          </a:bodyPr>
          <a:lstStyle/>
          <a:p>
            <a:pPr algn="ctr"/>
            <a:r>
              <a:rPr lang="en-US" sz="2400" b="1" dirty="0">
                <a:latin typeface="Arial" panose="020B0604020202020204" pitchFamily="34" charset="0"/>
                <a:cs typeface="Arial" panose="020B0604020202020204" pitchFamily="34" charset="0"/>
              </a:rPr>
              <a:t>Chapter Focus Question:</a:t>
            </a:r>
          </a:p>
        </p:txBody>
      </p:sp>
      <p:pic>
        <p:nvPicPr>
          <p:cNvPr id="8" name="Picture 7" descr="A picture containing person, indoor, table, cup&#10;&#10;Description automatically generated">
            <a:extLst>
              <a:ext uri="{FF2B5EF4-FFF2-40B4-BE49-F238E27FC236}">
                <a16:creationId xmlns:a16="http://schemas.microsoft.com/office/drawing/2014/main" id="{9EF8007B-87E7-4DB2-81CA-F3B9F0FCE5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2307" y="2286000"/>
            <a:ext cx="5599386" cy="373479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8261F-0FA8-46DC-B7C9-4A11C6BA95D5}"/>
              </a:ext>
            </a:extLst>
          </p:cNvPr>
          <p:cNvSpPr>
            <a:spLocks noGrp="1"/>
          </p:cNvSpPr>
          <p:nvPr>
            <p:ph type="title"/>
          </p:nvPr>
        </p:nvSpPr>
        <p:spPr>
          <a:xfrm>
            <a:off x="1170589" y="990600"/>
            <a:ext cx="5916011" cy="914400"/>
          </a:xfrm>
        </p:spPr>
        <p:txBody>
          <a:bodyPr/>
          <a:lstStyle/>
          <a:p>
            <a:r>
              <a:rPr lang="en-US" dirty="0"/>
              <a:t>Baptism of Blood and Desire</a:t>
            </a:r>
          </a:p>
        </p:txBody>
      </p:sp>
      <p:sp>
        <p:nvSpPr>
          <p:cNvPr id="3" name="Content Placeholder 2">
            <a:extLst>
              <a:ext uri="{FF2B5EF4-FFF2-40B4-BE49-F238E27FC236}">
                <a16:creationId xmlns:a16="http://schemas.microsoft.com/office/drawing/2014/main" id="{A132B4EA-E0F3-4061-B157-4C56B4AFB34D}"/>
              </a:ext>
            </a:extLst>
          </p:cNvPr>
          <p:cNvSpPr>
            <a:spLocks noGrp="1"/>
          </p:cNvSpPr>
          <p:nvPr>
            <p:ph idx="1"/>
          </p:nvPr>
        </p:nvSpPr>
        <p:spPr>
          <a:xfrm>
            <a:off x="1188982" y="1752600"/>
            <a:ext cx="7080032" cy="3916363"/>
          </a:xfrm>
        </p:spPr>
        <p:txBody>
          <a:bodyPr>
            <a:noAutofit/>
          </a:bodyPr>
          <a:lstStyle/>
          <a:p>
            <a:pPr marL="231775" indent="-231775">
              <a:lnSpc>
                <a:spcPct val="114000"/>
              </a:lnSpc>
              <a:spcBef>
                <a:spcPts val="0"/>
              </a:spcBef>
              <a:spcAft>
                <a:spcPts val="200"/>
              </a:spcAft>
            </a:pPr>
            <a:r>
              <a:rPr lang="en-US" dirty="0"/>
              <a:t>Those who die because of their faith in Christ but have not received the Sacrament of Baptism are baptized by that death suffered in, with, and for Christ. This is called the </a:t>
            </a:r>
            <a:r>
              <a:rPr lang="en-US" i="1" dirty="0"/>
              <a:t>Baptism of blood</a:t>
            </a:r>
            <a:r>
              <a:rPr lang="en-US" dirty="0"/>
              <a:t>.</a:t>
            </a:r>
          </a:p>
          <a:p>
            <a:pPr marL="231775" indent="-231775">
              <a:lnSpc>
                <a:spcPct val="114000"/>
              </a:lnSpc>
              <a:spcBef>
                <a:spcPts val="0"/>
              </a:spcBef>
            </a:pPr>
            <a:r>
              <a:rPr lang="en-US" dirty="0"/>
              <a:t>Catechumens who die before they are baptized are understood to have </a:t>
            </a:r>
            <a:r>
              <a:rPr lang="en-US" i="1" dirty="0"/>
              <a:t>baptism by desire</a:t>
            </a:r>
            <a:r>
              <a:rPr lang="en-US" dirty="0"/>
              <a:t>. This means they can still be saved. </a:t>
            </a:r>
          </a:p>
        </p:txBody>
      </p:sp>
    </p:spTree>
    <p:extLst>
      <p:ext uri="{BB962C8B-B14F-4D97-AF65-F5344CB8AC3E}">
        <p14:creationId xmlns:p14="http://schemas.microsoft.com/office/powerpoint/2010/main" val="225442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878890"/>
            <a:ext cx="8229600" cy="533400"/>
          </a:xfrm>
        </p:spPr>
        <p:txBody>
          <a:bodyPr/>
          <a:lstStyle/>
          <a:p>
            <a:r>
              <a:rPr lang="en-US" dirty="0"/>
              <a:t>The Sacraments of Christian Initiation</a:t>
            </a:r>
          </a:p>
        </p:txBody>
      </p:sp>
      <p:sp>
        <p:nvSpPr>
          <p:cNvPr id="6" name="Content Placeholder 5"/>
          <p:cNvSpPr>
            <a:spLocks noGrp="1"/>
          </p:cNvSpPr>
          <p:nvPr>
            <p:ph idx="1"/>
          </p:nvPr>
        </p:nvSpPr>
        <p:spPr>
          <a:xfrm>
            <a:off x="3810000" y="2209800"/>
            <a:ext cx="5181600" cy="3344688"/>
          </a:xfrm>
        </p:spPr>
        <p:txBody>
          <a:bodyPr>
            <a:normAutofit fontScale="92500" lnSpcReduction="10000"/>
          </a:bodyPr>
          <a:lstStyle/>
          <a:p>
            <a:pPr marL="231775" lvl="0" indent="-231775">
              <a:lnSpc>
                <a:spcPct val="114000"/>
              </a:lnSpc>
              <a:spcBef>
                <a:spcPts val="0"/>
              </a:spcBef>
            </a:pPr>
            <a:r>
              <a:rPr lang="en-US" b="1" dirty="0"/>
              <a:t>Baptism </a:t>
            </a:r>
            <a:r>
              <a:rPr lang="en-US" dirty="0"/>
              <a:t>is the first  </a:t>
            </a:r>
            <a:br>
              <a:rPr lang="en-US" dirty="0"/>
            </a:br>
            <a:r>
              <a:rPr lang="en-US" dirty="0"/>
              <a:t>Sacrament of Christian </a:t>
            </a:r>
            <a:br>
              <a:rPr lang="en-US" dirty="0"/>
            </a:br>
            <a:r>
              <a:rPr lang="en-US" dirty="0"/>
              <a:t>Initiation.</a:t>
            </a:r>
          </a:p>
          <a:p>
            <a:pPr marL="231775" lvl="0" indent="-231775">
              <a:lnSpc>
                <a:spcPct val="114000"/>
              </a:lnSpc>
              <a:spcBef>
                <a:spcPts val="0"/>
              </a:spcBef>
            </a:pPr>
            <a:r>
              <a:rPr lang="en-US" i="1" dirty="0"/>
              <a:t>Baptism</a:t>
            </a:r>
            <a:r>
              <a:rPr lang="en-US" dirty="0"/>
              <a:t> comes from a Greek </a:t>
            </a:r>
            <a:br>
              <a:rPr lang="en-US" dirty="0"/>
            </a:br>
            <a:r>
              <a:rPr lang="en-US" dirty="0"/>
              <a:t>word meaning “to plunge.” </a:t>
            </a:r>
            <a:br>
              <a:rPr lang="en-US" dirty="0"/>
            </a:br>
            <a:r>
              <a:rPr lang="en-US" dirty="0"/>
              <a:t>In Baptism, we are plunged </a:t>
            </a:r>
            <a:br>
              <a:rPr lang="en-US" dirty="0"/>
            </a:br>
            <a:r>
              <a:rPr lang="en-US" dirty="0"/>
              <a:t>into the water, symbolizing burial</a:t>
            </a:r>
            <a:br>
              <a:rPr lang="en-US" dirty="0"/>
            </a:br>
            <a:r>
              <a:rPr lang="en-US" dirty="0"/>
              <a:t>into Christ’s death, from which we</a:t>
            </a:r>
            <a:br>
              <a:rPr lang="en-US" dirty="0"/>
            </a:br>
            <a:r>
              <a:rPr lang="en-US" dirty="0"/>
              <a:t>rise to new life in Christ.</a:t>
            </a:r>
          </a:p>
        </p:txBody>
      </p:sp>
      <p:pic>
        <p:nvPicPr>
          <p:cNvPr id="3" name="Picture 2" descr="A picture containing glass, sitting, dark, vase&#10;&#10;Description automatically generated">
            <a:extLst>
              <a:ext uri="{FF2B5EF4-FFF2-40B4-BE49-F238E27FC236}">
                <a16:creationId xmlns:a16="http://schemas.microsoft.com/office/drawing/2014/main" id="{5E3981EF-F466-4506-94AB-A4C4891A5D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65" r="3950" b="6191"/>
          <a:stretch/>
        </p:blipFill>
        <p:spPr>
          <a:xfrm>
            <a:off x="0" y="2209800"/>
            <a:ext cx="3657600" cy="3047999"/>
          </a:xfrm>
          <a:prstGeom prst="rect">
            <a:avLst/>
          </a:prstGeom>
        </p:spPr>
      </p:pic>
      <p:sp>
        <p:nvSpPr>
          <p:cNvPr id="4" name="Rectangle 3">
            <a:extLst>
              <a:ext uri="{FF2B5EF4-FFF2-40B4-BE49-F238E27FC236}">
                <a16:creationId xmlns:a16="http://schemas.microsoft.com/office/drawing/2014/main" id="{5A60BD32-3ED6-460C-A55D-A42BC6DB3A94}"/>
              </a:ext>
            </a:extLst>
          </p:cNvPr>
          <p:cNvSpPr/>
          <p:nvPr/>
        </p:nvSpPr>
        <p:spPr>
          <a:xfrm>
            <a:off x="1143000" y="1447800"/>
            <a:ext cx="6234399" cy="478144"/>
          </a:xfrm>
          <a:prstGeom prst="rect">
            <a:avLst/>
          </a:prstGeom>
        </p:spPr>
        <p:txBody>
          <a:bodyPr wrap="none">
            <a:spAutoFit/>
          </a:bodyPr>
          <a:lstStyle/>
          <a:p>
            <a:pPr lvl="0">
              <a:lnSpc>
                <a:spcPct val="114000"/>
              </a:lnSpc>
              <a:spcBef>
                <a:spcPts val="0"/>
              </a:spcBef>
            </a:pPr>
            <a:r>
              <a:rPr lang="en-US" sz="2400" b="1" dirty="0">
                <a:latin typeface="Arial" panose="020B0604020202020204" pitchFamily="34" charset="0"/>
                <a:cs typeface="Arial" panose="020B0604020202020204" pitchFamily="34" charset="0"/>
              </a:rPr>
              <a:t>Baptism, Confirmation, and the Eucharist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066800"/>
            <a:ext cx="8229600" cy="533400"/>
          </a:xfrm>
        </p:spPr>
        <p:txBody>
          <a:bodyPr/>
          <a:lstStyle/>
          <a:p>
            <a:r>
              <a:rPr lang="en-US" dirty="0"/>
              <a:t>Water in Scripture</a:t>
            </a:r>
          </a:p>
        </p:txBody>
      </p:sp>
      <p:sp>
        <p:nvSpPr>
          <p:cNvPr id="3" name="Content Placeholder 2"/>
          <p:cNvSpPr>
            <a:spLocks noGrp="1"/>
          </p:cNvSpPr>
          <p:nvPr>
            <p:ph idx="1"/>
          </p:nvPr>
        </p:nvSpPr>
        <p:spPr>
          <a:xfrm>
            <a:off x="1066800" y="1676400"/>
            <a:ext cx="8152990" cy="4419599"/>
          </a:xfrm>
        </p:spPr>
        <p:txBody>
          <a:bodyPr>
            <a:normAutofit/>
          </a:bodyPr>
          <a:lstStyle/>
          <a:p>
            <a:pPr marL="231775" lvl="0" indent="-231775">
              <a:lnSpc>
                <a:spcPct val="114000"/>
              </a:lnSpc>
              <a:spcBef>
                <a:spcPts val="0"/>
              </a:spcBef>
            </a:pPr>
            <a:r>
              <a:rPr lang="en-US" dirty="0"/>
              <a:t>The Sacrament of </a:t>
            </a:r>
            <a:br>
              <a:rPr lang="en-US" dirty="0"/>
            </a:br>
            <a:r>
              <a:rPr lang="en-US" dirty="0"/>
              <a:t>Baptism finds its roots </a:t>
            </a:r>
            <a:br>
              <a:rPr lang="en-US" dirty="0"/>
            </a:br>
            <a:r>
              <a:rPr lang="en-US" dirty="0"/>
              <a:t>in the Old Testament. </a:t>
            </a:r>
          </a:p>
          <a:p>
            <a:pPr marL="231775" lvl="0" indent="-231775">
              <a:lnSpc>
                <a:spcPct val="114000"/>
              </a:lnSpc>
              <a:spcBef>
                <a:spcPts val="0"/>
              </a:spcBef>
            </a:pPr>
            <a:r>
              <a:rPr lang="en-US" dirty="0"/>
              <a:t>At the beginning of </a:t>
            </a:r>
            <a:br>
              <a:rPr lang="en-US" dirty="0"/>
            </a:br>
            <a:r>
              <a:rPr lang="en-US" dirty="0"/>
              <a:t>Creation, the Holy Spirit </a:t>
            </a:r>
            <a:br>
              <a:rPr lang="en-US" dirty="0"/>
            </a:br>
            <a:r>
              <a:rPr lang="en-US" dirty="0"/>
              <a:t>hovered over the waters, </a:t>
            </a:r>
            <a:br>
              <a:rPr lang="en-US" dirty="0"/>
            </a:br>
            <a:r>
              <a:rPr lang="en-US" dirty="0"/>
              <a:t>breathed on them, and </a:t>
            </a:r>
            <a:br>
              <a:rPr lang="en-US" dirty="0"/>
            </a:br>
            <a:r>
              <a:rPr lang="en-US" dirty="0"/>
              <a:t>brought life from them</a:t>
            </a:r>
            <a:br>
              <a:rPr lang="en-US" dirty="0"/>
            </a:br>
            <a:r>
              <a:rPr lang="en-US" dirty="0"/>
              <a:t>(see Genesis 1:1).</a:t>
            </a:r>
          </a:p>
          <a:p>
            <a:pPr marL="231775" indent="-231775">
              <a:lnSpc>
                <a:spcPct val="114000"/>
              </a:lnSpc>
              <a:spcBef>
                <a:spcPts val="0"/>
              </a:spcBef>
              <a:buNone/>
            </a:pPr>
            <a:endParaRPr lang="en-US" dirty="0"/>
          </a:p>
        </p:txBody>
      </p:sp>
      <p:pic>
        <p:nvPicPr>
          <p:cNvPr id="5" name="Picture 4" descr="Diagram&#10;&#10;Description automatically generated">
            <a:extLst>
              <a:ext uri="{FF2B5EF4-FFF2-40B4-BE49-F238E27FC236}">
                <a16:creationId xmlns:a16="http://schemas.microsoft.com/office/drawing/2014/main" id="{B1530824-9728-4CB6-8EED-CC8C194BFC88}"/>
              </a:ext>
            </a:extLst>
          </p:cNvPr>
          <p:cNvPicPr>
            <a:picLocks noChangeAspect="1"/>
          </p:cNvPicPr>
          <p:nvPr/>
        </p:nvPicPr>
        <p:blipFill rotWithShape="1">
          <a:blip r:embed="rId3">
            <a:extLst>
              <a:ext uri="{28A0092B-C50C-407E-A947-70E740481C1C}">
                <a14:useLocalDpi xmlns:a14="http://schemas.microsoft.com/office/drawing/2010/main" val="0"/>
              </a:ext>
            </a:extLst>
          </a:blip>
          <a:srcRect l="42898" t="20513" r="19437" b="10257"/>
          <a:stretch/>
        </p:blipFill>
        <p:spPr>
          <a:xfrm>
            <a:off x="5029200" y="1828800"/>
            <a:ext cx="3572540" cy="3657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22020"/>
            <a:ext cx="4267200" cy="533400"/>
          </a:xfrm>
        </p:spPr>
        <p:txBody>
          <a:bodyPr>
            <a:normAutofit/>
          </a:bodyPr>
          <a:lstStyle/>
          <a:p>
            <a:r>
              <a:rPr lang="en-US" sz="2000" dirty="0"/>
              <a:t>Water in Scripture (continued)</a:t>
            </a:r>
          </a:p>
        </p:txBody>
      </p:sp>
      <p:sp>
        <p:nvSpPr>
          <p:cNvPr id="3" name="Content Placeholder 2"/>
          <p:cNvSpPr>
            <a:spLocks noGrp="1"/>
          </p:cNvSpPr>
          <p:nvPr>
            <p:ph idx="1"/>
          </p:nvPr>
        </p:nvSpPr>
        <p:spPr>
          <a:xfrm>
            <a:off x="3397469" y="1562100"/>
            <a:ext cx="5289331" cy="4762500"/>
          </a:xfrm>
        </p:spPr>
        <p:txBody>
          <a:bodyPr>
            <a:noAutofit/>
          </a:bodyPr>
          <a:lstStyle/>
          <a:p>
            <a:pPr marL="231775" lvl="0" indent="-231775">
              <a:lnSpc>
                <a:spcPct val="114000"/>
              </a:lnSpc>
              <a:spcBef>
                <a:spcPts val="0"/>
              </a:spcBef>
            </a:pPr>
            <a:r>
              <a:rPr lang="en-US" sz="2200" dirty="0"/>
              <a:t>The Great Flood (Book of Genesis, chapters 6–9)</a:t>
            </a:r>
          </a:p>
          <a:p>
            <a:pPr marL="231775" lvl="0" indent="-231775">
              <a:lnSpc>
                <a:spcPct val="114000"/>
              </a:lnSpc>
              <a:spcBef>
                <a:spcPts val="0"/>
              </a:spcBef>
            </a:pPr>
            <a:r>
              <a:rPr lang="en-US" sz="2200" dirty="0"/>
              <a:t>Human life was overtaken by sin.</a:t>
            </a:r>
          </a:p>
          <a:p>
            <a:pPr marL="231775" lvl="0" indent="-231775">
              <a:lnSpc>
                <a:spcPct val="114000"/>
              </a:lnSpc>
              <a:spcBef>
                <a:spcPts val="0"/>
              </a:spcBef>
            </a:pPr>
            <a:r>
              <a:rPr lang="en-US" sz="2200" dirty="0"/>
              <a:t>God wanted to save a remnant of his people and of his creation so that all could be saved.</a:t>
            </a:r>
          </a:p>
          <a:p>
            <a:pPr marL="231775" lvl="0" indent="-231775">
              <a:lnSpc>
                <a:spcPct val="114000"/>
              </a:lnSpc>
              <a:spcBef>
                <a:spcPts val="0"/>
              </a:spcBef>
            </a:pPr>
            <a:r>
              <a:rPr lang="en-US" sz="2200" dirty="0"/>
              <a:t>Noah’s ark, and all the people and animals in it, survived the waters </a:t>
            </a:r>
            <a:br>
              <a:rPr lang="en-US" sz="2200" dirty="0"/>
            </a:br>
            <a:r>
              <a:rPr lang="en-US" sz="2200" dirty="0"/>
              <a:t>of the Flood.</a:t>
            </a:r>
          </a:p>
          <a:p>
            <a:pPr marL="231775" lvl="0" indent="-231775">
              <a:lnSpc>
                <a:spcPct val="114000"/>
              </a:lnSpc>
              <a:spcBef>
                <a:spcPts val="0"/>
              </a:spcBef>
            </a:pPr>
            <a:r>
              <a:rPr lang="en-US" sz="2200" dirty="0"/>
              <a:t>A dove (a symbol of the Holy Spirit) brought evidence that land (a symbol of the Promised Land) was near.</a:t>
            </a:r>
          </a:p>
          <a:p>
            <a:pPr marL="231775" indent="-231775">
              <a:lnSpc>
                <a:spcPct val="114000"/>
              </a:lnSpc>
              <a:spcBef>
                <a:spcPts val="0"/>
              </a:spcBef>
              <a:buNone/>
            </a:pPr>
            <a:endParaRPr lang="en-US" dirty="0"/>
          </a:p>
        </p:txBody>
      </p:sp>
      <p:pic>
        <p:nvPicPr>
          <p:cNvPr id="5" name="Picture 4" descr="A sunset over a body of water&#10;&#10;Description automatically generated">
            <a:extLst>
              <a:ext uri="{FF2B5EF4-FFF2-40B4-BE49-F238E27FC236}">
                <a16:creationId xmlns:a16="http://schemas.microsoft.com/office/drawing/2014/main" id="{5DC7CFBD-BE9B-4BA8-9A30-18A967135C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21" t="1276" r="18849" b="3207"/>
          <a:stretch/>
        </p:blipFill>
        <p:spPr>
          <a:xfrm>
            <a:off x="0" y="1676400"/>
            <a:ext cx="3200400" cy="324769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6600" y="1600200"/>
            <a:ext cx="5715000" cy="4953000"/>
          </a:xfrm>
        </p:spPr>
        <p:txBody>
          <a:bodyPr>
            <a:normAutofit fontScale="25000" lnSpcReduction="20000"/>
          </a:bodyPr>
          <a:lstStyle/>
          <a:p>
            <a:pPr marL="231775" indent="-231775">
              <a:lnSpc>
                <a:spcPct val="134000"/>
              </a:lnSpc>
              <a:spcBef>
                <a:spcPts val="0"/>
              </a:spcBef>
            </a:pPr>
            <a:r>
              <a:rPr lang="en-US" sz="8800" dirty="0"/>
              <a:t>Passage through the Red Sea</a:t>
            </a:r>
            <a:br>
              <a:rPr lang="en-US" sz="8800" dirty="0"/>
            </a:br>
            <a:r>
              <a:rPr lang="en-US" sz="8800" dirty="0"/>
              <a:t>(Book of Exodus, chapter 14)</a:t>
            </a:r>
          </a:p>
          <a:p>
            <a:pPr marL="231775" indent="-231775">
              <a:lnSpc>
                <a:spcPct val="134000"/>
              </a:lnSpc>
              <a:spcBef>
                <a:spcPts val="0"/>
              </a:spcBef>
            </a:pPr>
            <a:r>
              <a:rPr lang="en-US" sz="8800" dirty="0"/>
              <a:t>The People of God, with their leader, Moses, were led from slavery to freedom, from certain death to new life, by passing through the waters of the Red Sea.</a:t>
            </a:r>
          </a:p>
          <a:p>
            <a:pPr marL="231775" indent="-231775">
              <a:lnSpc>
                <a:spcPct val="134000"/>
              </a:lnSpc>
              <a:spcBef>
                <a:spcPts val="0"/>
              </a:spcBef>
            </a:pPr>
            <a:r>
              <a:rPr lang="en-US" sz="8800" dirty="0"/>
              <a:t>The Pharaoh’s soldiers chased the Israelites to bring them back, and they were caught between the soldiers and </a:t>
            </a:r>
            <a:br>
              <a:rPr lang="en-US" sz="8800" dirty="0"/>
            </a:br>
            <a:r>
              <a:rPr lang="en-US" sz="8800" dirty="0"/>
              <a:t>the Red Sea.</a:t>
            </a:r>
          </a:p>
          <a:p>
            <a:pPr marL="231775" indent="-231775">
              <a:lnSpc>
                <a:spcPct val="134000"/>
              </a:lnSpc>
              <a:spcBef>
                <a:spcPts val="0"/>
              </a:spcBef>
            </a:pPr>
            <a:r>
              <a:rPr lang="en-US" sz="8800" dirty="0"/>
              <a:t>The waters parted, and God’s People marched through on dry land. </a:t>
            </a:r>
          </a:p>
          <a:p>
            <a:endParaRPr lang="en-US" dirty="0"/>
          </a:p>
        </p:txBody>
      </p:sp>
      <p:sp>
        <p:nvSpPr>
          <p:cNvPr id="7" name="Title 1">
            <a:extLst>
              <a:ext uri="{FF2B5EF4-FFF2-40B4-BE49-F238E27FC236}">
                <a16:creationId xmlns:a16="http://schemas.microsoft.com/office/drawing/2014/main" id="{DBF2A8AF-D277-498F-B75B-E0D2A4BB0B5D}"/>
              </a:ext>
            </a:extLst>
          </p:cNvPr>
          <p:cNvSpPr txBox="1">
            <a:spLocks/>
          </p:cNvSpPr>
          <p:nvPr/>
        </p:nvSpPr>
        <p:spPr>
          <a:xfrm>
            <a:off x="914400" y="922020"/>
            <a:ext cx="42672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baseline="0">
                <a:solidFill>
                  <a:schemeClr val="tx1"/>
                </a:solidFill>
                <a:latin typeface="Arial" pitchFamily="34" charset="0"/>
                <a:ea typeface="+mj-ea"/>
                <a:cs typeface="Arial" pitchFamily="34" charset="0"/>
              </a:defRPr>
            </a:lvl1pPr>
          </a:lstStyle>
          <a:p>
            <a:r>
              <a:rPr lang="en-US" sz="2000" dirty="0"/>
              <a:t>Water in Scripture (continued)</a:t>
            </a:r>
          </a:p>
        </p:txBody>
      </p:sp>
      <p:pic>
        <p:nvPicPr>
          <p:cNvPr id="8" name="Picture 7" descr="A picture containing outdoor, nature, person, water&#10;&#10;Description automatically generated">
            <a:extLst>
              <a:ext uri="{FF2B5EF4-FFF2-40B4-BE49-F238E27FC236}">
                <a16:creationId xmlns:a16="http://schemas.microsoft.com/office/drawing/2014/main" id="{AAD2311C-6E44-4EDB-B8D9-A4668E349F45}"/>
              </a:ext>
            </a:extLst>
          </p:cNvPr>
          <p:cNvPicPr>
            <a:picLocks noChangeAspect="1"/>
          </p:cNvPicPr>
          <p:nvPr/>
        </p:nvPicPr>
        <p:blipFill rotWithShape="1">
          <a:blip r:embed="rId3">
            <a:extLst>
              <a:ext uri="{28A0092B-C50C-407E-A947-70E740481C1C}">
                <a14:useLocalDpi xmlns:a14="http://schemas.microsoft.com/office/drawing/2010/main" val="0"/>
              </a:ext>
            </a:extLst>
          </a:blip>
          <a:srcRect l="15047" t="470" r="14772" b="-470"/>
          <a:stretch/>
        </p:blipFill>
        <p:spPr>
          <a:xfrm>
            <a:off x="-13138" y="1676400"/>
            <a:ext cx="3137338" cy="33528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room&#10;&#10;Description automatically generated">
            <a:extLst>
              <a:ext uri="{FF2B5EF4-FFF2-40B4-BE49-F238E27FC236}">
                <a16:creationId xmlns:a16="http://schemas.microsoft.com/office/drawing/2014/main" id="{51E074B2-80C2-4DE5-8AF7-D4A5B0ED6718}"/>
              </a:ext>
            </a:extLst>
          </p:cNvPr>
          <p:cNvPicPr>
            <a:picLocks noChangeAspect="1"/>
          </p:cNvPicPr>
          <p:nvPr/>
        </p:nvPicPr>
        <p:blipFill rotWithShape="1">
          <a:blip r:embed="rId3">
            <a:extLst>
              <a:ext uri="{28A0092B-C50C-407E-A947-70E740481C1C}">
                <a14:useLocalDpi xmlns:a14="http://schemas.microsoft.com/office/drawing/2010/main" val="0"/>
              </a:ext>
            </a:extLst>
          </a:blip>
          <a:srcRect l="-3114" t="6113" r="-2317"/>
          <a:stretch/>
        </p:blipFill>
        <p:spPr>
          <a:xfrm>
            <a:off x="4343400" y="2433552"/>
            <a:ext cx="4267200" cy="3995718"/>
          </a:xfrm>
          <a:prstGeom prst="rect">
            <a:avLst/>
          </a:prstGeom>
        </p:spPr>
      </p:pic>
      <p:sp>
        <p:nvSpPr>
          <p:cNvPr id="3" name="Content Placeholder 2"/>
          <p:cNvSpPr>
            <a:spLocks noGrp="1"/>
          </p:cNvSpPr>
          <p:nvPr>
            <p:ph idx="1"/>
          </p:nvPr>
        </p:nvSpPr>
        <p:spPr>
          <a:xfrm>
            <a:off x="914400" y="1676400"/>
            <a:ext cx="7696200" cy="4373563"/>
          </a:xfrm>
        </p:spPr>
        <p:txBody>
          <a:bodyPr>
            <a:normAutofit/>
          </a:bodyPr>
          <a:lstStyle/>
          <a:p>
            <a:pPr marL="231775" indent="-231775">
              <a:lnSpc>
                <a:spcPct val="114000"/>
              </a:lnSpc>
            </a:pPr>
            <a:r>
              <a:rPr lang="en-US" sz="2200" dirty="0"/>
              <a:t>The River Jordan (see Joshua 3:14–17, John 1:28)</a:t>
            </a:r>
          </a:p>
          <a:p>
            <a:pPr marL="231775" indent="-231775">
              <a:lnSpc>
                <a:spcPct val="114000"/>
              </a:lnSpc>
            </a:pPr>
            <a:r>
              <a:rPr lang="en-US" sz="2200" dirty="0"/>
              <a:t>The River Jordan is a symbol of Baptism that leads </a:t>
            </a:r>
            <a:br>
              <a:rPr lang="en-US" sz="2200" dirty="0"/>
            </a:br>
            <a:r>
              <a:rPr lang="en-US" sz="2200" dirty="0"/>
              <a:t>us from the Old Testament to the New Testament.</a:t>
            </a:r>
          </a:p>
          <a:p>
            <a:pPr marL="231775" indent="-231775">
              <a:lnSpc>
                <a:spcPct val="114000"/>
              </a:lnSpc>
            </a:pPr>
            <a:r>
              <a:rPr lang="en-US" sz="2200" dirty="0"/>
              <a:t>To reach the Promised Land, </a:t>
            </a:r>
            <a:br>
              <a:rPr lang="en-US" sz="2200" dirty="0"/>
            </a:br>
            <a:r>
              <a:rPr lang="en-US" sz="2200" dirty="0"/>
              <a:t>God’s people had to cross </a:t>
            </a:r>
            <a:br>
              <a:rPr lang="en-US" sz="2200" dirty="0"/>
            </a:br>
            <a:r>
              <a:rPr lang="en-US" sz="2200" dirty="0"/>
              <a:t>the Jordan River.</a:t>
            </a:r>
          </a:p>
          <a:p>
            <a:pPr marL="0" indent="0">
              <a:lnSpc>
                <a:spcPct val="114000"/>
              </a:lnSpc>
              <a:buNone/>
            </a:pPr>
            <a:endParaRPr lang="en-US" dirty="0"/>
          </a:p>
        </p:txBody>
      </p:sp>
      <p:sp>
        <p:nvSpPr>
          <p:cNvPr id="7" name="Title 1">
            <a:extLst>
              <a:ext uri="{FF2B5EF4-FFF2-40B4-BE49-F238E27FC236}">
                <a16:creationId xmlns:a16="http://schemas.microsoft.com/office/drawing/2014/main" id="{6D5DCD8E-A4F6-48DD-AAAA-477CEB72991C}"/>
              </a:ext>
            </a:extLst>
          </p:cNvPr>
          <p:cNvSpPr txBox="1">
            <a:spLocks/>
          </p:cNvSpPr>
          <p:nvPr/>
        </p:nvSpPr>
        <p:spPr>
          <a:xfrm>
            <a:off x="914400" y="922020"/>
            <a:ext cx="42672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baseline="0">
                <a:solidFill>
                  <a:schemeClr val="tx1"/>
                </a:solidFill>
                <a:latin typeface="Arial" pitchFamily="34" charset="0"/>
                <a:ea typeface="+mj-ea"/>
                <a:cs typeface="Arial" pitchFamily="34" charset="0"/>
              </a:defRPr>
            </a:lvl1pPr>
          </a:lstStyle>
          <a:p>
            <a:r>
              <a:rPr lang="en-US" sz="2000" dirty="0"/>
              <a:t>Water in Scripture (continued)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Baptism of Jesus</a:t>
            </a:r>
          </a:p>
        </p:txBody>
      </p:sp>
      <p:sp>
        <p:nvSpPr>
          <p:cNvPr id="3" name="Content Placeholder 2"/>
          <p:cNvSpPr>
            <a:spLocks noGrp="1"/>
          </p:cNvSpPr>
          <p:nvPr>
            <p:ph idx="1"/>
          </p:nvPr>
        </p:nvSpPr>
        <p:spPr>
          <a:xfrm>
            <a:off x="990600" y="1752600"/>
            <a:ext cx="3886200" cy="3657600"/>
          </a:xfrm>
        </p:spPr>
        <p:txBody>
          <a:bodyPr>
            <a:normAutofit/>
          </a:bodyPr>
          <a:lstStyle/>
          <a:p>
            <a:pPr marL="231775" indent="-231775">
              <a:lnSpc>
                <a:spcPct val="114000"/>
              </a:lnSpc>
              <a:spcBef>
                <a:spcPts val="0"/>
              </a:spcBef>
            </a:pPr>
            <a:r>
              <a:rPr lang="en-US" dirty="0"/>
              <a:t>Jesus was baptized in the River Jordan.</a:t>
            </a:r>
          </a:p>
          <a:p>
            <a:pPr marL="231775" indent="-231775">
              <a:lnSpc>
                <a:spcPct val="114000"/>
              </a:lnSpc>
              <a:spcBef>
                <a:spcPts val="0"/>
              </a:spcBef>
            </a:pPr>
            <a:r>
              <a:rPr lang="en-US" dirty="0"/>
              <a:t>At Jesus’ Baptism, the Father acclaimed his Son. At our own Baptism, we are adopted as the Father’s sons and daughters in Christ.</a:t>
            </a:r>
          </a:p>
          <a:p>
            <a:pPr marL="0" indent="0">
              <a:buNone/>
            </a:pPr>
            <a:endParaRPr lang="en-US" dirty="0"/>
          </a:p>
        </p:txBody>
      </p:sp>
      <p:pic>
        <p:nvPicPr>
          <p:cNvPr id="5" name="Picture 4">
            <a:extLst>
              <a:ext uri="{FF2B5EF4-FFF2-40B4-BE49-F238E27FC236}">
                <a16:creationId xmlns:a16="http://schemas.microsoft.com/office/drawing/2014/main" id="{F4317D71-7819-4047-B394-8D59B7DB9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143000"/>
            <a:ext cx="3516172" cy="487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421" y="990600"/>
            <a:ext cx="8229600" cy="533400"/>
          </a:xfrm>
        </p:spPr>
        <p:txBody>
          <a:bodyPr/>
          <a:lstStyle/>
          <a:p>
            <a:r>
              <a:rPr lang="en-US" dirty="0"/>
              <a:t>The Effects of Baptism</a:t>
            </a:r>
          </a:p>
        </p:txBody>
      </p:sp>
      <p:sp>
        <p:nvSpPr>
          <p:cNvPr id="3" name="Content Placeholder 2"/>
          <p:cNvSpPr>
            <a:spLocks noGrp="1"/>
          </p:cNvSpPr>
          <p:nvPr>
            <p:ph idx="1"/>
          </p:nvPr>
        </p:nvSpPr>
        <p:spPr>
          <a:xfrm>
            <a:off x="1032641" y="1600200"/>
            <a:ext cx="7827580" cy="4373563"/>
          </a:xfrm>
        </p:spPr>
        <p:txBody>
          <a:bodyPr>
            <a:noAutofit/>
          </a:bodyPr>
          <a:lstStyle/>
          <a:p>
            <a:pPr marL="231775" indent="-231775">
              <a:lnSpc>
                <a:spcPct val="114000"/>
              </a:lnSpc>
              <a:spcBef>
                <a:spcPts val="0"/>
              </a:spcBef>
            </a:pPr>
            <a:r>
              <a:rPr lang="en-US" dirty="0"/>
              <a:t>We die and rise with Christ.</a:t>
            </a:r>
          </a:p>
          <a:p>
            <a:pPr marL="231775" indent="-231775">
              <a:lnSpc>
                <a:spcPct val="114000"/>
              </a:lnSpc>
              <a:spcBef>
                <a:spcPts val="0"/>
              </a:spcBef>
            </a:pPr>
            <a:r>
              <a:rPr lang="en-US" dirty="0"/>
              <a:t>We are freed from Original Sin and all personal sins.</a:t>
            </a:r>
          </a:p>
          <a:p>
            <a:pPr marL="231775" indent="-231775">
              <a:lnSpc>
                <a:spcPct val="114000"/>
              </a:lnSpc>
              <a:spcBef>
                <a:spcPts val="0"/>
              </a:spcBef>
            </a:pPr>
            <a:r>
              <a:rPr lang="en-US" dirty="0"/>
              <a:t>We become adopted children of God.</a:t>
            </a:r>
          </a:p>
          <a:p>
            <a:pPr marL="231775" indent="-231775">
              <a:lnSpc>
                <a:spcPct val="114000"/>
              </a:lnSpc>
              <a:spcBef>
                <a:spcPts val="0"/>
              </a:spcBef>
            </a:pPr>
            <a:r>
              <a:rPr lang="en-US" dirty="0"/>
              <a:t>We become members of the Church and sharers </a:t>
            </a:r>
            <a:br>
              <a:rPr lang="en-US" dirty="0"/>
            </a:br>
            <a:r>
              <a:rPr lang="en-US" dirty="0"/>
              <a:t>in the priesthood of Christ.</a:t>
            </a:r>
          </a:p>
          <a:p>
            <a:pPr marL="231775" indent="-231775">
              <a:lnSpc>
                <a:spcPct val="114000"/>
              </a:lnSpc>
              <a:spcBef>
                <a:spcPts val="0"/>
              </a:spcBef>
            </a:pPr>
            <a:r>
              <a:rPr lang="en-US" dirty="0"/>
              <a:t>We receive a permanent or indelible sacramental character; therefore, the Sacrament of Baptism </a:t>
            </a:r>
            <a:br>
              <a:rPr lang="en-US" dirty="0"/>
            </a:br>
            <a:r>
              <a:rPr lang="en-US" dirty="0"/>
              <a:t>can never be repeated.</a:t>
            </a:r>
          </a:p>
          <a:p>
            <a:pPr marL="231775" indent="-231775">
              <a:lnSpc>
                <a:spcPct val="114000"/>
              </a:lnSpc>
              <a:spcBef>
                <a:spcPts val="0"/>
              </a:spcBef>
            </a:pPr>
            <a:r>
              <a:rPr lang="en-US" dirty="0"/>
              <a:t>We are empowered by the Holy Spirit for discipleship. </a:t>
            </a:r>
          </a:p>
          <a:p>
            <a:pPr marL="0" indent="0">
              <a:lnSpc>
                <a:spcPct val="114000"/>
              </a:lnSpc>
              <a:buNone/>
            </a:pPr>
            <a:endParaRPr lang="en-US" dirty="0"/>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TotalTime>
  <Words>2212</Words>
  <Application>Microsoft Office PowerPoint</Application>
  <PresentationFormat>On-screen Show (4:3)</PresentationFormat>
  <Paragraphs>146</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LIC Presentation template</vt:lpstr>
      <vt:lpstr>Baptism</vt:lpstr>
      <vt:lpstr>Is Baptism really necessary?</vt:lpstr>
      <vt:lpstr>The Sacraments of Christian Initiation</vt:lpstr>
      <vt:lpstr>Water in Scripture</vt:lpstr>
      <vt:lpstr>Water in Scripture (continued)</vt:lpstr>
      <vt:lpstr>PowerPoint Presentation</vt:lpstr>
      <vt:lpstr>PowerPoint Presentation</vt:lpstr>
      <vt:lpstr>The Baptism of Jesus</vt:lpstr>
      <vt:lpstr>The Effects of Baptism</vt:lpstr>
      <vt:lpstr>Dying and Rising with Christ </vt:lpstr>
      <vt:lpstr>Freedom from Original Sin</vt:lpstr>
      <vt:lpstr>Children of God and  Members of the Church</vt:lpstr>
      <vt:lpstr>Children of God and Members of the Church (continued) </vt:lpstr>
      <vt:lpstr>What Happens During Baptism?</vt:lpstr>
      <vt:lpstr>The Baptism of Children</vt:lpstr>
      <vt:lpstr>Celebrating Baptism</vt:lpstr>
      <vt:lpstr>Celebrating Baptism (continued)</vt:lpstr>
      <vt:lpstr>In Water and the Holy Spirit</vt:lpstr>
      <vt:lpstr>Symbols of New Life</vt:lpstr>
      <vt:lpstr>Baptism of Blood and Desire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Here</dc:title>
  <dc:creator>Ivy Wick</dc:creator>
  <cp:lastModifiedBy>Brooke Saron</cp:lastModifiedBy>
  <cp:revision>65</cp:revision>
  <dcterms:created xsi:type="dcterms:W3CDTF">2020-10-28T19:18:44Z</dcterms:created>
  <dcterms:modified xsi:type="dcterms:W3CDTF">2020-12-03T20:48:05Z</dcterms:modified>
</cp:coreProperties>
</file>